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85" r:id="rId4"/>
    <p:sldId id="286" r:id="rId5"/>
    <p:sldId id="301" r:id="rId6"/>
    <p:sldId id="287" r:id="rId7"/>
    <p:sldId id="288" r:id="rId8"/>
    <p:sldId id="300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7" r:id="rId17"/>
    <p:sldId id="298" r:id="rId18"/>
    <p:sldId id="299" r:id="rId19"/>
    <p:sldId id="302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03" r:id="rId28"/>
    <p:sldId id="304" r:id="rId29"/>
    <p:sldId id="257" r:id="rId30"/>
    <p:sldId id="258" r:id="rId31"/>
    <p:sldId id="342" r:id="rId32"/>
    <p:sldId id="259" r:id="rId33"/>
    <p:sldId id="266" r:id="rId34"/>
    <p:sldId id="260" r:id="rId35"/>
    <p:sldId id="261" r:id="rId36"/>
    <p:sldId id="277" r:id="rId37"/>
    <p:sldId id="343" r:id="rId38"/>
    <p:sldId id="262" r:id="rId39"/>
    <p:sldId id="263" r:id="rId40"/>
    <p:sldId id="268" r:id="rId41"/>
    <p:sldId id="269" r:id="rId42"/>
    <p:sldId id="265" r:id="rId43"/>
    <p:sldId id="267" r:id="rId44"/>
    <p:sldId id="270" r:id="rId45"/>
    <p:sldId id="264" r:id="rId46"/>
    <p:sldId id="326" r:id="rId47"/>
    <p:sldId id="271" r:id="rId48"/>
    <p:sldId id="272" r:id="rId49"/>
    <p:sldId id="273" r:id="rId50"/>
    <p:sldId id="274" r:id="rId51"/>
    <p:sldId id="275" r:id="rId52"/>
    <p:sldId id="276" r:id="rId53"/>
    <p:sldId id="305" r:id="rId54"/>
    <p:sldId id="278" r:id="rId55"/>
    <p:sldId id="280" r:id="rId56"/>
    <p:sldId id="282" r:id="rId57"/>
    <p:sldId id="279" r:id="rId58"/>
    <p:sldId id="283" r:id="rId59"/>
    <p:sldId id="281" r:id="rId60"/>
    <p:sldId id="306" r:id="rId61"/>
    <p:sldId id="307" r:id="rId62"/>
    <p:sldId id="308" r:id="rId63"/>
    <p:sldId id="309" r:id="rId64"/>
    <p:sldId id="310" r:id="rId65"/>
    <p:sldId id="334" r:id="rId66"/>
    <p:sldId id="329" r:id="rId67"/>
    <p:sldId id="330" r:id="rId68"/>
    <p:sldId id="331" r:id="rId69"/>
    <p:sldId id="332" r:id="rId70"/>
    <p:sldId id="333" r:id="rId71"/>
    <p:sldId id="344" r:id="rId72"/>
    <p:sldId id="345" r:id="rId73"/>
    <p:sldId id="328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18" r:id="rId82"/>
    <p:sldId id="319" r:id="rId83"/>
    <p:sldId id="320" r:id="rId84"/>
    <p:sldId id="321" r:id="rId85"/>
    <p:sldId id="322" r:id="rId86"/>
    <p:sldId id="323" r:id="rId87"/>
    <p:sldId id="324" r:id="rId88"/>
    <p:sldId id="325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82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98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3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2616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9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8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19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52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7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3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6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3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8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0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2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34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017EE53-89B6-4DB1-BE7B-E4186C6D1BBA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583C7C2-3520-4EAD-9098-2B79BC3CAD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90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mailto:sdpelath@gmail.com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6EC6-710B-4D31-B246-401B3F6842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THE KANKAKEE RIVER BASIN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2A7A7-A3C0-4674-A8AF-A88EEC9D4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686" y="4035105"/>
            <a:ext cx="9804048" cy="1294558"/>
          </a:xfrm>
        </p:spPr>
        <p:txBody>
          <a:bodyPr>
            <a:noAutofit/>
          </a:bodyPr>
          <a:lstStyle/>
          <a:p>
            <a:r>
              <a:rPr lang="en-US" sz="2400" dirty="0"/>
              <a:t>Scott D. Pelath</a:t>
            </a:r>
          </a:p>
          <a:p>
            <a:r>
              <a:rPr lang="en-US" sz="2400" dirty="0"/>
              <a:t>Executive Director</a:t>
            </a:r>
          </a:p>
          <a:p>
            <a:r>
              <a:rPr lang="en-US" sz="2400" dirty="0"/>
              <a:t>Kankakee River Basin and Yellow River Basin Development Commission</a:t>
            </a:r>
          </a:p>
        </p:txBody>
      </p:sp>
    </p:spTree>
    <p:extLst>
      <p:ext uri="{BB962C8B-B14F-4D97-AF65-F5344CB8AC3E}">
        <p14:creationId xmlns:p14="http://schemas.microsoft.com/office/powerpoint/2010/main" val="13440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63D3-5604-494B-B40E-01C9BE90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and Consequences Remain with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D5BE-89F1-41A9-953A-3F2EDA92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690688"/>
            <a:ext cx="10515600" cy="4351338"/>
          </a:xfrm>
        </p:spPr>
        <p:txBody>
          <a:bodyPr/>
          <a:lstStyle/>
          <a:p>
            <a:r>
              <a:rPr lang="en-US" dirty="0"/>
              <a:t>Drained areas continue to flood and hold water</a:t>
            </a:r>
          </a:p>
          <a:p>
            <a:endParaRPr lang="en-US" dirty="0"/>
          </a:p>
          <a:p>
            <a:r>
              <a:rPr lang="en-US" dirty="0"/>
              <a:t>Relentless sediment and erosion clogs channels</a:t>
            </a:r>
          </a:p>
          <a:p>
            <a:endParaRPr lang="en-US" dirty="0"/>
          </a:p>
          <a:p>
            <a:r>
              <a:rPr lang="en-US" dirty="0"/>
              <a:t>Basin tends to revert to original state</a:t>
            </a:r>
          </a:p>
          <a:p>
            <a:endParaRPr lang="en-US" dirty="0"/>
          </a:p>
          <a:p>
            <a:r>
              <a:rPr lang="en-US" dirty="0"/>
              <a:t>Human activity coupled with increased precipitation quickly adds water to system </a:t>
            </a:r>
          </a:p>
        </p:txBody>
      </p:sp>
      <p:pic>
        <p:nvPicPr>
          <p:cNvPr id="5122" name="Picture 2" descr="Image result for kankakee flooding">
            <a:extLst>
              <a:ext uri="{FF2B5EF4-FFF2-40B4-BE49-F238E27FC236}">
                <a16:creationId xmlns:a16="http://schemas.microsoft.com/office/drawing/2014/main" id="{927E4698-1C4F-4C47-B1D7-7B065DC4D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574" y="1362797"/>
            <a:ext cx="1811481" cy="10144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kankakee erosion">
            <a:extLst>
              <a:ext uri="{FF2B5EF4-FFF2-40B4-BE49-F238E27FC236}">
                <a16:creationId xmlns:a16="http://schemas.microsoft.com/office/drawing/2014/main" id="{01B20FF4-3686-4CA6-A0C3-BD689CAA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650" y="2531204"/>
            <a:ext cx="1336935" cy="8977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kankakee erosion">
            <a:extLst>
              <a:ext uri="{FF2B5EF4-FFF2-40B4-BE49-F238E27FC236}">
                <a16:creationId xmlns:a16="http://schemas.microsoft.com/office/drawing/2014/main" id="{06E78F49-92C7-4DE6-A849-EB78A8165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87" y="3184153"/>
            <a:ext cx="1794759" cy="10144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stormwater runoff">
            <a:extLst>
              <a:ext uri="{FF2B5EF4-FFF2-40B4-BE49-F238E27FC236}">
                <a16:creationId xmlns:a16="http://schemas.microsoft.com/office/drawing/2014/main" id="{5B69BF8E-273A-4DFC-A3FD-C6DAB39E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87" y="5387691"/>
            <a:ext cx="2316128" cy="120260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precipitation">
            <a:extLst>
              <a:ext uri="{FF2B5EF4-FFF2-40B4-BE49-F238E27FC236}">
                <a16:creationId xmlns:a16="http://schemas.microsoft.com/office/drawing/2014/main" id="{AB214D2E-3298-454F-BA89-ED1702FB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14" y="5387691"/>
            <a:ext cx="2116832" cy="1185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36E039-D784-41C5-BAF4-FB609437C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OF FEBRUARY 2018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F7C0E-3793-4A09-B225-5AD2591C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All-time record water levels at two points along Kankakee River</a:t>
            </a:r>
          </a:p>
          <a:p>
            <a:endParaRPr lang="en-US" sz="2400" dirty="0"/>
          </a:p>
          <a:p>
            <a:r>
              <a:rPr lang="en-US" sz="2400" dirty="0"/>
              <a:t>Water persisted in some areas for six weeks</a:t>
            </a:r>
          </a:p>
          <a:p>
            <a:endParaRPr lang="en-US" sz="2400" dirty="0"/>
          </a:p>
          <a:p>
            <a:r>
              <a:rPr lang="en-US" sz="2400" dirty="0"/>
              <a:t>Costly damage to private property and public infrastructure</a:t>
            </a:r>
          </a:p>
          <a:p>
            <a:endParaRPr lang="en-US" sz="2400" dirty="0"/>
          </a:p>
          <a:p>
            <a:r>
              <a:rPr lang="en-US" sz="2400" dirty="0"/>
              <a:t>Expensive allocations of resources for flood response and clean-up</a:t>
            </a:r>
          </a:p>
        </p:txBody>
      </p:sp>
    </p:spTree>
    <p:extLst>
      <p:ext uri="{BB962C8B-B14F-4D97-AF65-F5344CB8AC3E}">
        <p14:creationId xmlns:p14="http://schemas.microsoft.com/office/powerpoint/2010/main" val="3290662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66CC-9C5A-4F00-88E2-1AA1CB39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IMAGES (2018)</a:t>
            </a:r>
          </a:p>
        </p:txBody>
      </p:sp>
      <p:pic>
        <p:nvPicPr>
          <p:cNvPr id="6146" name="Picture 2" descr="Image result for kankakee river flooding 2018">
            <a:extLst>
              <a:ext uri="{FF2B5EF4-FFF2-40B4-BE49-F238E27FC236}">
                <a16:creationId xmlns:a16="http://schemas.microsoft.com/office/drawing/2014/main" id="{67428EF9-E3E2-40BA-85E4-97AFE492B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49" y="1536254"/>
            <a:ext cx="4966277" cy="2781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kankakee river flooding 2018">
            <a:extLst>
              <a:ext uri="{FF2B5EF4-FFF2-40B4-BE49-F238E27FC236}">
                <a16:creationId xmlns:a16="http://schemas.microsoft.com/office/drawing/2014/main" id="{5E21D60C-372D-44FD-9665-3CE3E257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794" y="3556000"/>
            <a:ext cx="5200897" cy="2912502"/>
          </a:xfrm>
          <a:prstGeom prst="rect">
            <a:avLst/>
          </a:prstGeom>
          <a:noFill/>
          <a:ln w="12700">
            <a:solidFill>
              <a:schemeClr val="tx1">
                <a:alpha val="99000"/>
              </a:schemeClr>
            </a:solidFill>
          </a:ln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7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858A-54B5-4C83-A765-52E877D4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IMAGES (2018)</a:t>
            </a:r>
          </a:p>
        </p:txBody>
      </p:sp>
      <p:pic>
        <p:nvPicPr>
          <p:cNvPr id="7170" name="Picture 2" descr="Image result for kankakee river flooding 2018">
            <a:extLst>
              <a:ext uri="{FF2B5EF4-FFF2-40B4-BE49-F238E27FC236}">
                <a16:creationId xmlns:a16="http://schemas.microsoft.com/office/drawing/2014/main" id="{CFC71248-E068-45B3-9B82-D0884563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9" y="1532892"/>
            <a:ext cx="4802908" cy="31961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kankakee river flooding 2018">
            <a:extLst>
              <a:ext uri="{FF2B5EF4-FFF2-40B4-BE49-F238E27FC236}">
                <a16:creationId xmlns:a16="http://schemas.microsoft.com/office/drawing/2014/main" id="{5BBA91A6-23A6-4340-82AE-59715C2A6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5952324" cy="33481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88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78315-1523-4786-8F5A-8BBB9D73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IMAGES (2018)</a:t>
            </a:r>
          </a:p>
        </p:txBody>
      </p:sp>
      <p:pic>
        <p:nvPicPr>
          <p:cNvPr id="8194" name="Picture 2" descr="Image result for kankakee river flooding 2018">
            <a:extLst>
              <a:ext uri="{FF2B5EF4-FFF2-40B4-BE49-F238E27FC236}">
                <a16:creationId xmlns:a16="http://schemas.microsoft.com/office/drawing/2014/main" id="{D7991A8D-0898-4405-B934-DBF7C3D4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3" y="1440873"/>
            <a:ext cx="5394037" cy="30341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kankakee river flooding 2018">
            <a:extLst>
              <a:ext uri="{FF2B5EF4-FFF2-40B4-BE49-F238E27FC236}">
                <a16:creationId xmlns:a16="http://schemas.microsoft.com/office/drawing/2014/main" id="{5F65B3EB-6728-42EF-937F-FBDE9BBE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36" y="3429000"/>
            <a:ext cx="5562343" cy="3128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61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B9CC-430D-4DEE-886E-F579290E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IMAGES (2018)</a:t>
            </a:r>
            <a:endParaRPr lang="en-US" b="1" dirty="0"/>
          </a:p>
        </p:txBody>
      </p:sp>
      <p:pic>
        <p:nvPicPr>
          <p:cNvPr id="9220" name="Picture 4" descr="Image result for kankakee river flooding 2018">
            <a:extLst>
              <a:ext uri="{FF2B5EF4-FFF2-40B4-BE49-F238E27FC236}">
                <a16:creationId xmlns:a16="http://schemas.microsoft.com/office/drawing/2014/main" id="{2BAB4CC6-C954-406A-8F9D-7B54F9241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4" y="1409700"/>
            <a:ext cx="5504873" cy="30964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kankakee river flooding 2018">
            <a:extLst>
              <a:ext uri="{FF2B5EF4-FFF2-40B4-BE49-F238E27FC236}">
                <a16:creationId xmlns:a16="http://schemas.microsoft.com/office/drawing/2014/main" id="{D256A069-88AC-46D5-9F66-DD367244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9" y="2876137"/>
            <a:ext cx="4992688" cy="37396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22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D756-E82F-4BB4-AE8A-348EA805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Kankakee Floodplains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F5B577-CDE7-432D-B171-9D87A8D43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73" y="1800161"/>
            <a:ext cx="7671253" cy="4348712"/>
          </a:xfrm>
          <a:ln w="476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5101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1AAD-D0DA-4045-B015-40E343171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WATER IN THE SYSTEM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76F33C-DA22-4E7F-9A1F-A5EDFE90A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86" y="1540221"/>
            <a:ext cx="8808441" cy="48331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92353-FE11-4497-B673-AE7A53EF6A27}"/>
              </a:ext>
            </a:extLst>
          </p:cNvPr>
          <p:cNvSpPr txBox="1"/>
          <p:nvPr/>
        </p:nvSpPr>
        <p:spPr>
          <a:xfrm>
            <a:off x="10024844" y="553673"/>
            <a:ext cx="151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SHELBY GAGE</a:t>
            </a:r>
          </a:p>
        </p:txBody>
      </p:sp>
    </p:spTree>
    <p:extLst>
      <p:ext uri="{BB962C8B-B14F-4D97-AF65-F5344CB8AC3E}">
        <p14:creationId xmlns:p14="http://schemas.microsoft.com/office/powerpoint/2010/main" val="4018626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B0A5DD-9C31-4229-8BC7-93C1FAE6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RIVER IS RISING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39A098-324E-463F-9256-B2431A959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83" y="1451906"/>
            <a:ext cx="8380602" cy="453443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CFE59C-F1CE-4AD5-AB33-62719A9C0F40}"/>
              </a:ext>
            </a:extLst>
          </p:cNvPr>
          <p:cNvSpPr txBox="1"/>
          <p:nvPr/>
        </p:nvSpPr>
        <p:spPr>
          <a:xfrm>
            <a:off x="7692705" y="6174297"/>
            <a:ext cx="366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IS MODERATE FLOOD STAGE</a:t>
            </a:r>
          </a:p>
        </p:txBody>
      </p:sp>
    </p:spTree>
    <p:extLst>
      <p:ext uri="{BB962C8B-B14F-4D97-AF65-F5344CB8AC3E}">
        <p14:creationId xmlns:p14="http://schemas.microsoft.com/office/powerpoint/2010/main" val="271838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029C-DD2F-43AB-998A-6C56CAC0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DILEMMAS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ED1A6-2170-4D72-A419-242205066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More water in the system</a:t>
            </a:r>
          </a:p>
          <a:p>
            <a:endParaRPr lang="en-US" sz="2800" dirty="0"/>
          </a:p>
          <a:p>
            <a:r>
              <a:rPr lang="en-US" sz="2800" dirty="0"/>
              <a:t>More water leads to more erosion</a:t>
            </a:r>
          </a:p>
          <a:p>
            <a:endParaRPr lang="en-US" sz="2800" dirty="0"/>
          </a:p>
          <a:p>
            <a:r>
              <a:rPr lang="en-US" sz="2800" dirty="0"/>
              <a:t>Erosion makes it harder to contain the water</a:t>
            </a:r>
          </a:p>
        </p:txBody>
      </p:sp>
    </p:spTree>
    <p:extLst>
      <p:ext uri="{BB962C8B-B14F-4D97-AF65-F5344CB8AC3E}">
        <p14:creationId xmlns:p14="http://schemas.microsoft.com/office/powerpoint/2010/main" val="112823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33B0-FCCD-474F-86E8-21D76F37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KANKAKEE RIVER BASIN</a:t>
            </a:r>
          </a:p>
        </p:txBody>
      </p:sp>
      <p:pic>
        <p:nvPicPr>
          <p:cNvPr id="1030" name="Picture 6" descr="Image result for kankakee river basin map">
            <a:extLst>
              <a:ext uri="{FF2B5EF4-FFF2-40B4-BE49-F238E27FC236}">
                <a16:creationId xmlns:a16="http://schemas.microsoft.com/office/drawing/2014/main" id="{18948E9A-A147-4E06-AFB6-1970B69A2B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39" y="1577130"/>
            <a:ext cx="7155810" cy="491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3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F765-CDA4-4741-BE9C-ACD0A955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CONTRIBUTES WATER TO RIVERS?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30ACB-CB6D-4758-920E-288E4DD26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0050"/>
            <a:ext cx="10353762" cy="4515951"/>
          </a:xfrm>
        </p:spPr>
        <p:txBody>
          <a:bodyPr>
            <a:noAutofit/>
          </a:bodyPr>
          <a:lstStyle/>
          <a:p>
            <a:r>
              <a:rPr lang="en-US" sz="3600" dirty="0"/>
              <a:t>Rain</a:t>
            </a:r>
          </a:p>
          <a:p>
            <a:r>
              <a:rPr lang="en-US" sz="3600" dirty="0"/>
              <a:t>Snowmelt</a:t>
            </a:r>
          </a:p>
          <a:p>
            <a:r>
              <a:rPr lang="en-US" sz="3600" dirty="0"/>
              <a:t>Drainage ditches</a:t>
            </a:r>
          </a:p>
          <a:p>
            <a:r>
              <a:rPr lang="en-US" sz="3600" dirty="0"/>
              <a:t>Field runoff</a:t>
            </a:r>
          </a:p>
          <a:p>
            <a:r>
              <a:rPr lang="en-US" sz="3600" dirty="0"/>
              <a:t>Runoff from paved roads, parking lots, and driveways</a:t>
            </a:r>
          </a:p>
          <a:p>
            <a:r>
              <a:rPr lang="en-US" sz="3600" dirty="0"/>
              <a:t>Wastewater from homes and businesses</a:t>
            </a:r>
          </a:p>
        </p:txBody>
      </p:sp>
    </p:spTree>
    <p:extLst>
      <p:ext uri="{BB962C8B-B14F-4D97-AF65-F5344CB8AC3E}">
        <p14:creationId xmlns:p14="http://schemas.microsoft.com/office/powerpoint/2010/main" val="341684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E627-001E-4D32-981E-F0500C06E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</a:t>
            </a:r>
          </a:p>
        </p:txBody>
      </p:sp>
      <p:pic>
        <p:nvPicPr>
          <p:cNvPr id="1026" name="Picture 2" descr="Image result for rain northwest indiana">
            <a:extLst>
              <a:ext uri="{FF2B5EF4-FFF2-40B4-BE49-F238E27FC236}">
                <a16:creationId xmlns:a16="http://schemas.microsoft.com/office/drawing/2014/main" id="{36586A18-9924-41FF-B30A-C328B8C99D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3" y="1828799"/>
            <a:ext cx="5077790" cy="284356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ain northwest indiana">
            <a:extLst>
              <a:ext uri="{FF2B5EF4-FFF2-40B4-BE49-F238E27FC236}">
                <a16:creationId xmlns:a16="http://schemas.microsoft.com/office/drawing/2014/main" id="{E6DFC7CE-4D0D-4B15-BA70-E6C5041B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51" y="2229730"/>
            <a:ext cx="4148603" cy="3795530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4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BE2-A463-4A56-8A57-3C5F0838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SNOWMELT</a:t>
            </a:r>
          </a:p>
        </p:txBody>
      </p:sp>
      <p:pic>
        <p:nvPicPr>
          <p:cNvPr id="2050" name="Picture 2" descr="Image result for snowmelt northwest indiana">
            <a:extLst>
              <a:ext uri="{FF2B5EF4-FFF2-40B4-BE49-F238E27FC236}">
                <a16:creationId xmlns:a16="http://schemas.microsoft.com/office/drawing/2014/main" id="{CCBDD308-1FE0-4E6F-BC57-3A958B235F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93" y="1730553"/>
            <a:ext cx="6742025" cy="42018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7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2AB30-C48D-4762-B33A-E3973245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DITCHES</a:t>
            </a:r>
          </a:p>
        </p:txBody>
      </p:sp>
      <p:pic>
        <p:nvPicPr>
          <p:cNvPr id="3074" name="Picture 2" descr="Image result for drainage ditches northwest indiana">
            <a:extLst>
              <a:ext uri="{FF2B5EF4-FFF2-40B4-BE49-F238E27FC236}">
                <a16:creationId xmlns:a16="http://schemas.microsoft.com/office/drawing/2014/main" id="{FD23708B-66EE-4F16-9ADD-DCF927AC8E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26" y="2012466"/>
            <a:ext cx="4085528" cy="30602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rainage ditches northwest indiana">
            <a:extLst>
              <a:ext uri="{FF2B5EF4-FFF2-40B4-BE49-F238E27FC236}">
                <a16:creationId xmlns:a16="http://schemas.microsoft.com/office/drawing/2014/main" id="{F67BDF67-D0CA-41E4-A57E-0F4572E2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2466"/>
            <a:ext cx="4085527" cy="306020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448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4E4C-1FCE-4FAE-8C2B-01992A918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RUNOFF</a:t>
            </a:r>
          </a:p>
        </p:txBody>
      </p:sp>
      <p:pic>
        <p:nvPicPr>
          <p:cNvPr id="4098" name="Picture 2" descr="Image result for field runoff northwest indiana">
            <a:extLst>
              <a:ext uri="{FF2B5EF4-FFF2-40B4-BE49-F238E27FC236}">
                <a16:creationId xmlns:a16="http://schemas.microsoft.com/office/drawing/2014/main" id="{A4FE1086-340A-4DA4-A273-64A904F2FE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477" y="1895622"/>
            <a:ext cx="7253243" cy="381380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1A170-FCA3-44EF-A63E-E1D0B6CA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RUNOFF</a:t>
            </a:r>
          </a:p>
        </p:txBody>
      </p:sp>
      <p:pic>
        <p:nvPicPr>
          <p:cNvPr id="5122" name="Picture 2" descr="Image result for asphalt runoff">
            <a:extLst>
              <a:ext uri="{FF2B5EF4-FFF2-40B4-BE49-F238E27FC236}">
                <a16:creationId xmlns:a16="http://schemas.microsoft.com/office/drawing/2014/main" id="{484C6824-0630-4F8E-B17A-BA9E6C7FD6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76" y="4594746"/>
            <a:ext cx="2587083" cy="1721586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arking lot runoff">
            <a:extLst>
              <a:ext uri="{FF2B5EF4-FFF2-40B4-BE49-F238E27FC236}">
                <a16:creationId xmlns:a16="http://schemas.microsoft.com/office/drawing/2014/main" id="{4EEC64DF-CD3D-48B4-AC23-B60B90CC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39" y="1782389"/>
            <a:ext cx="4182190" cy="2455074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driveway runoff">
            <a:extLst>
              <a:ext uri="{FF2B5EF4-FFF2-40B4-BE49-F238E27FC236}">
                <a16:creationId xmlns:a16="http://schemas.microsoft.com/office/drawing/2014/main" id="{3FF79DEB-A11F-4B3B-9055-C368B55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4174118"/>
            <a:ext cx="3502470" cy="2142214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road runoff">
            <a:extLst>
              <a:ext uri="{FF2B5EF4-FFF2-40B4-BE49-F238E27FC236}">
                <a16:creationId xmlns:a16="http://schemas.microsoft.com/office/drawing/2014/main" id="{592D5275-C258-4B71-95A2-85DE98E97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955" y="1580050"/>
            <a:ext cx="3185298" cy="2119671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78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FDAD8-D62B-4747-A2DF-D8D0A384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WASTEWATER</a:t>
            </a:r>
          </a:p>
        </p:txBody>
      </p:sp>
      <p:pic>
        <p:nvPicPr>
          <p:cNvPr id="6146" name="Picture 2" descr="Image result for wastewater">
            <a:extLst>
              <a:ext uri="{FF2B5EF4-FFF2-40B4-BE49-F238E27FC236}">
                <a16:creationId xmlns:a16="http://schemas.microsoft.com/office/drawing/2014/main" id="{E735C2B9-908F-4D26-A470-3C4EB27C29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2" y="1571626"/>
            <a:ext cx="2685818" cy="2673881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business waste water">
            <a:extLst>
              <a:ext uri="{FF2B5EF4-FFF2-40B4-BE49-F238E27FC236}">
                <a16:creationId xmlns:a16="http://schemas.microsoft.com/office/drawing/2014/main" id="{4CEBE324-289F-4B54-AC8D-9E133B80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230" y="1571625"/>
            <a:ext cx="2466975" cy="1857375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industrial waste water">
            <a:extLst>
              <a:ext uri="{FF2B5EF4-FFF2-40B4-BE49-F238E27FC236}">
                <a16:creationId xmlns:a16="http://schemas.microsoft.com/office/drawing/2014/main" id="{40D6E872-F7CA-4513-AE4F-3B74AF808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37" y="4345422"/>
            <a:ext cx="3038320" cy="201453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washing machine water">
            <a:extLst>
              <a:ext uri="{FF2B5EF4-FFF2-40B4-BE49-F238E27FC236}">
                <a16:creationId xmlns:a16="http://schemas.microsoft.com/office/drawing/2014/main" id="{247F982A-6B43-40C4-A8C4-B9D553E9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59" y="4512295"/>
            <a:ext cx="2466975" cy="1847850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sink waste water">
            <a:extLst>
              <a:ext uri="{FF2B5EF4-FFF2-40B4-BE49-F238E27FC236}">
                <a16:creationId xmlns:a16="http://schemas.microsoft.com/office/drawing/2014/main" id="{B17A97B1-C408-404C-AD69-3DB01326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2" y="4504490"/>
            <a:ext cx="2685818" cy="2011771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water discharge">
            <a:extLst>
              <a:ext uri="{FF2B5EF4-FFF2-40B4-BE49-F238E27FC236}">
                <a16:creationId xmlns:a16="http://schemas.microsoft.com/office/drawing/2014/main" id="{45E99269-E0E4-49CE-9569-EE4DCCF9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85" y="1580050"/>
            <a:ext cx="2205249" cy="2476500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74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1904-CD6C-4B7B-BBE4-5483080E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91886"/>
            <a:ext cx="10353762" cy="877077"/>
          </a:xfrm>
        </p:spPr>
        <p:txBody>
          <a:bodyPr>
            <a:normAutofit fontScale="90000"/>
          </a:bodyPr>
          <a:lstStyle/>
          <a:p>
            <a:r>
              <a:rPr lang="en-US" dirty="0"/>
              <a:t>MORE WATER AND MORE SAND LEAD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C2B46-5674-44D1-AE7E-94E2157C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906"/>
            <a:ext cx="10515600" cy="440018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More frequent flood emergencies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Heightened threats to residential properties</a:t>
            </a:r>
          </a:p>
          <a:p>
            <a:endParaRPr lang="en-US" sz="2800" dirty="0"/>
          </a:p>
          <a:p>
            <a:r>
              <a:rPr lang="en-US" sz="2800" dirty="0"/>
              <a:t>Disruption of agricultural economy</a:t>
            </a:r>
          </a:p>
          <a:p>
            <a:endParaRPr lang="en-US" sz="2800" dirty="0"/>
          </a:p>
          <a:p>
            <a:r>
              <a:rPr lang="en-US" sz="2800" dirty="0"/>
              <a:t>Costly emergency responses and degraded tax bases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Degraded water quality and human environment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37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F206-D500-4BE8-A27E-BE70B6830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TRIP DOWN THE KANKAKEE AND YELLOW RIVERS</a:t>
            </a:r>
          </a:p>
        </p:txBody>
      </p:sp>
    </p:spTree>
    <p:extLst>
      <p:ext uri="{BB962C8B-B14F-4D97-AF65-F5344CB8AC3E}">
        <p14:creationId xmlns:p14="http://schemas.microsoft.com/office/powerpoint/2010/main" val="3749970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3AA6E-A9EB-40E5-AB04-4811F180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Kankakee Headwaters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D91771-008D-40A3-8D0F-67584921C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74" y="1825625"/>
            <a:ext cx="8774885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170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E693-639C-4779-8999-E0164C80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KANKAKEE RIVER BASIN PROFILE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1D0A3-FB41-40AE-9516-8C5D99AE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Kankakee River extends 133 miles from St. Joseph County to Illinois River</a:t>
            </a:r>
          </a:p>
          <a:p>
            <a:pPr marL="36900" indent="0">
              <a:buNone/>
            </a:pPr>
            <a:endParaRPr lang="en-US" sz="2400" dirty="0"/>
          </a:p>
          <a:p>
            <a:r>
              <a:rPr lang="en-US" sz="2400" dirty="0"/>
              <a:t>Yellow River originating in St. </a:t>
            </a:r>
            <a:r>
              <a:rPr lang="en-US" sz="2400"/>
              <a:t>Joseph County </a:t>
            </a:r>
            <a:r>
              <a:rPr lang="en-US" sz="2400" dirty="0"/>
              <a:t>is the major Indiana tributary</a:t>
            </a:r>
          </a:p>
          <a:p>
            <a:endParaRPr lang="en-US" sz="2400" dirty="0"/>
          </a:p>
          <a:p>
            <a:r>
              <a:rPr lang="en-US" sz="2400" dirty="0"/>
              <a:t>In Indiana alone, the basin covers about 1.3 </a:t>
            </a:r>
            <a:r>
              <a:rPr lang="en-US" sz="2400" i="1" dirty="0"/>
              <a:t>million </a:t>
            </a:r>
            <a:r>
              <a:rPr lang="en-US" sz="2400" dirty="0"/>
              <a:t>acres, of which 1.1 million acres produce crops.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68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7051-8808-479F-BF42-1D435EE8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Modest Beginnings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EE17F-8D1D-48F2-8D34-A24652C90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58" y="1740352"/>
            <a:ext cx="4697835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01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3CD1-27DA-4B3E-9308-4219E0852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Pokagon Band Property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5E65A7-A0AD-4531-9377-A15DF0ADE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76" y="1553350"/>
            <a:ext cx="7809722" cy="4705611"/>
          </a:xfr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8411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E142-EE30-4624-BC40-24E4434D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Marsh Remnants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127DEC-2FAA-44EB-8A9C-F80197425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00" y="1723574"/>
            <a:ext cx="5217952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4866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00ACE-6AC7-44CF-9356-131145F8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Marsh Behaviors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176085-4959-4FF7-AD31-F65F5F7AE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76" y="1817236"/>
            <a:ext cx="7315200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447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BFE9-7BF2-4CC0-9766-6BCE4313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Meanders Visible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348FF-A2EB-4C4D-9093-61358FA28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190" y="1817236"/>
            <a:ext cx="6878972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7887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5F5A-70FB-484D-A83B-5FB0291F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Heavier Sediment in Main Channel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98EBE3-EC4C-4C65-89E2-E0D45885E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50" y="1792069"/>
            <a:ext cx="6971252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7932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222A1-E911-4BCD-A591-F78FE9BC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STORAGE NOT PLANNED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7A218C-4D07-413B-B091-918C15253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8" y="1690688"/>
            <a:ext cx="6216242" cy="4351338"/>
          </a:xfr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7CBF8-793A-4A2C-8FE8-94B23F749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0" y="2105635"/>
            <a:ext cx="4482567" cy="33597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598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0BF02-4A28-4BE2-A002-379EAE5C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PROBLEMS ARISE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C5271D-9AFA-47D0-9BFA-7435B792F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0" y="1513849"/>
            <a:ext cx="4782873" cy="3587155"/>
          </a:xfr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86C35A-90C6-4557-A0B8-ECED0C781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1244"/>
            <a:ext cx="4782875" cy="35871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1752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19F9-4506-4432-844A-BAC7AAF5E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Yellow River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AC40EB-2AB6-486C-B65C-19C4E5282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6" y="1825625"/>
            <a:ext cx="6845416" cy="4351338"/>
          </a:xfrm>
          <a:ln>
            <a:solidFill>
              <a:schemeClr val="tx1"/>
            </a:solidFill>
          </a:ln>
          <a:effectLst>
            <a:outerShdw blurRad="25400" dir="17880000">
              <a:srgbClr val="000000">
                <a:alpha val="46000"/>
              </a:srgbClr>
            </a:outerShd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6757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54A75-911A-409B-8955-F1070127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Yellow River Erosion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E8EF2-3BD6-45B2-9406-F9F809F5EA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94" y="1808847"/>
            <a:ext cx="6123963" cy="4351338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74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BA0B9F-9403-4575-B037-2AFF6C0F6A70}"/>
              </a:ext>
            </a:extLst>
          </p:cNvPr>
          <p:cNvSpPr/>
          <p:nvPr/>
        </p:nvSpPr>
        <p:spPr>
          <a:xfrm>
            <a:off x="3598879" y="2238233"/>
            <a:ext cx="617429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</a:rPr>
              <a:t>The Kankakee River Basin once was home to the second-largest freshwater marsh in the United States.</a:t>
            </a:r>
            <a:endParaRPr lang="en-US" sz="4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6569B1-BA71-4E92-AC9A-658ACD9C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“Everglades of the North”</a:t>
            </a:r>
          </a:p>
        </p:txBody>
      </p:sp>
    </p:spTree>
    <p:extLst>
      <p:ext uri="{BB962C8B-B14F-4D97-AF65-F5344CB8AC3E}">
        <p14:creationId xmlns:p14="http://schemas.microsoft.com/office/powerpoint/2010/main" val="91744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87CB9-8CE2-4687-9076-9C4EB08E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 Dunes Form Yellow River Banks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4C3A09-9020-4B40-A9B0-C4AA0D9B8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53" y="1825625"/>
            <a:ext cx="6946085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050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6D77-CFCD-46EA-B2BF-02DD1F46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Yellow River Current Along Banks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88D4D-0969-40B0-B61E-1BA440063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33" y="1731963"/>
            <a:ext cx="5413408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191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C8F48-BD38-4073-94E3-214B820EC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Adds Sediment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E192E7-D4F9-4A18-BA18-B5AB6903C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19" y="1825625"/>
            <a:ext cx="7071920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721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4703-3FB5-4AB8-B2F6-6352D2B0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Sediment Loads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DC0E65-3EA8-4D64-BFD0-03ABACEC3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53" y="1825625"/>
            <a:ext cx="6828639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6342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1206-6CB8-46F0-A7DE-38107F3C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Trees Inaccessible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29B94C-67A7-4579-A9DF-29956A27D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76" y="1787947"/>
            <a:ext cx="6148047" cy="4610105"/>
          </a:xfr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4889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155B8-A368-46BD-8E4F-AA5AC9CF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from Yellow Enters Kankakee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2A1CA-7416-4A15-A15E-0DD8E5230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1853261"/>
            <a:ext cx="5822301" cy="4059237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09811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5D44-2943-4047-A762-E3BEF864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Barriers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259563-3D54-43E8-9730-F58F03B95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02" y="1731963"/>
            <a:ext cx="6711192" cy="4516437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7884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12E5-39E7-4EBD-AF76-966C6352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and Bank Failures Worsen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125CC0-27B2-4403-9F25-5AA1FAC77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98" y="1825625"/>
            <a:ext cx="6476301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29795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EBD6A-9D68-4170-9EEE-ABBA86433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Continues to Enter Downstream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A4CE27-98C2-4A7B-830C-A311233C9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93" y="1825625"/>
            <a:ext cx="7533313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2007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5962-9369-4607-8DC3-7FB44C2B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 Failures Continue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47A83B-F6D4-4BF5-91A0-4E172F739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39" y="1731963"/>
            <a:ext cx="5416796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7715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BE15-8A8B-4038-B7D6-FCB28E48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KANKAKEE MARSH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7F88992-32AA-423F-A68F-D6D6F6DB0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6" y="1835533"/>
            <a:ext cx="7604449" cy="4260084"/>
          </a:xfrm>
          <a:effectLst>
            <a:reflection endPos="12000" dist="50800" dir="5400000" sy="-100000" algn="bl" rotWithShape="0"/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044795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D740-3F08-4B0E-B650-43E25C6A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Bank Grades Contribute to Erosion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78D496-53AA-4592-8499-85506FC77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3" y="1731963"/>
            <a:ext cx="5406929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6838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0C14-4880-4863-98BD-32F6810E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BREAKS THROUGH BANKS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8AF4A4-562A-4329-B1CE-C3DC0C418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33" y="1731963"/>
            <a:ext cx="5413408" cy="4059237"/>
          </a:xfr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259EC3-2E2C-4FBB-8CAC-BDD7C3A987E0}"/>
              </a:ext>
            </a:extLst>
          </p:cNvPr>
          <p:cNvSpPr txBox="1"/>
          <p:nvPr/>
        </p:nvSpPr>
        <p:spPr>
          <a:xfrm>
            <a:off x="9946433" y="4562669"/>
            <a:ext cx="172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Rip-rap plugs major bank breach in Jasper County </a:t>
            </a:r>
          </a:p>
        </p:txBody>
      </p:sp>
      <p:pic>
        <p:nvPicPr>
          <p:cNvPr id="6" name="Picture 6" descr="Image result for kankakee river flooding 2018">
            <a:extLst>
              <a:ext uri="{FF2B5EF4-FFF2-40B4-BE49-F238E27FC236}">
                <a16:creationId xmlns:a16="http://schemas.microsoft.com/office/drawing/2014/main" id="{99555542-1C92-4A32-BC8A-42C8FE0E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384" y="2827176"/>
            <a:ext cx="1981212" cy="14839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2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0CBC9-9A64-4125-A0E3-3E45D5ED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TOUGH MEANS TO REINFORCE BANKS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44B86C-1432-4E80-A18C-B693813D7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65" y="1647988"/>
            <a:ext cx="6848669" cy="494470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3941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B72DD-8700-4996-BF3E-D86F7152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BANK FAILURES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1B599E-9926-4C1E-9E01-9636B0372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43" y="1712260"/>
            <a:ext cx="7348114" cy="4147366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348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9AED-B804-4096-8F4C-450382EC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and Newton Counties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24BDCB-47BD-4F1F-8B24-B507F63AF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33" y="1731963"/>
            <a:ext cx="5413408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3931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65F4-CF79-454F-BFAC-E33A7093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Human Barriers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B5A2C-EEBB-446E-B5E1-CF8CB325B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92" y="1731963"/>
            <a:ext cx="5411091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21621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666B-78DF-4953-B439-B0805494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Impacts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8F823C-93DF-4614-B9E7-2D73C0579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33" y="1651211"/>
            <a:ext cx="6792686" cy="459718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1357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DC44-6C07-40BA-B1B7-ADF8419C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6EC9FD-50D1-4C9D-B075-04074DA88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96" y="1731963"/>
            <a:ext cx="5590683" cy="40592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6189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C8B5-A7DD-4028-9E9F-AA84AEF7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LaSalle Fish and Wildlife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36EC88-FAC5-4E75-82D1-6162EB1FC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17" y="1731963"/>
            <a:ext cx="7137918" cy="474551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358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82C5E-3513-47C5-8E52-47D5134E8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Indiana Trash Collector”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B3988-9D60-4439-B1C7-8D55F5742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7" y="1825625"/>
            <a:ext cx="7080309" cy="4351338"/>
          </a:xfr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2825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20D41-C635-43E6-83BF-559E0F4B9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Kankakee Marsh</a:t>
            </a:r>
          </a:p>
        </p:txBody>
      </p:sp>
      <p:pic>
        <p:nvPicPr>
          <p:cNvPr id="2050" name="Picture 2" descr="Image result for grand kankakee marsh">
            <a:extLst>
              <a:ext uri="{FF2B5EF4-FFF2-40B4-BE49-F238E27FC236}">
                <a16:creationId xmlns:a16="http://schemas.microsoft.com/office/drawing/2014/main" id="{CEBA1633-4E2C-42C9-88FF-50F22BF1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6" y="1690688"/>
            <a:ext cx="3639189" cy="2506997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rand kankakee marsh history">
            <a:extLst>
              <a:ext uri="{FF2B5EF4-FFF2-40B4-BE49-F238E27FC236}">
                <a16:creationId xmlns:a16="http://schemas.microsoft.com/office/drawing/2014/main" id="{45B9A0A1-64B2-422A-B5C0-86506D546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669" y="1268962"/>
            <a:ext cx="2204911" cy="2380033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grand kankakee marsh history">
            <a:extLst>
              <a:ext uri="{FF2B5EF4-FFF2-40B4-BE49-F238E27FC236}">
                <a16:creationId xmlns:a16="http://schemas.microsoft.com/office/drawing/2014/main" id="{380415FA-F9D8-46BF-86D1-BB233AC57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69" y="4567819"/>
            <a:ext cx="2983060" cy="1910857"/>
          </a:xfrm>
          <a:prstGeom prst="rect">
            <a:avLst/>
          </a:prstGeom>
          <a:noFill/>
          <a:ln w="349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grand kankakee marsh history">
            <a:extLst>
              <a:ext uri="{FF2B5EF4-FFF2-40B4-BE49-F238E27FC236}">
                <a16:creationId xmlns:a16="http://schemas.microsoft.com/office/drawing/2014/main" id="{27C4EFFC-2540-4F0B-BA29-47C6F3F6E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19" y="2399252"/>
            <a:ext cx="3265469" cy="358209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grand kankakee marsh history">
            <a:extLst>
              <a:ext uri="{FF2B5EF4-FFF2-40B4-BE49-F238E27FC236}">
                <a16:creationId xmlns:a16="http://schemas.microsoft.com/office/drawing/2014/main" id="{00475510-CE6E-4FCC-A203-26F6E9496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572" y="3827296"/>
            <a:ext cx="3685218" cy="250699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5471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A2BD-8DD0-453B-8402-4FFFDD225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LIVING IN THE SOLUTION</a:t>
            </a:r>
          </a:p>
        </p:txBody>
      </p:sp>
    </p:spTree>
    <p:extLst>
      <p:ext uri="{BB962C8B-B14F-4D97-AF65-F5344CB8AC3E}">
        <p14:creationId xmlns:p14="http://schemas.microsoft.com/office/powerpoint/2010/main" val="17461677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ACA3-5ACC-4DE6-9331-4598FD0B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Law 282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80FE8-C0E2-4390-8762-3A5FE2350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Creates 9-member Kankakee River Basin and Yellow River Basin Development Commission</a:t>
            </a:r>
          </a:p>
          <a:p>
            <a:endParaRPr lang="en-US" sz="2400" dirty="0"/>
          </a:p>
          <a:p>
            <a:r>
              <a:rPr lang="en-US" sz="2400" dirty="0"/>
              <a:t>Dedicates resources to long-term and root-cause solutions to problems along the Kankakee and Yellow Rivers</a:t>
            </a:r>
          </a:p>
          <a:p>
            <a:endParaRPr lang="en-US" sz="2400" dirty="0"/>
          </a:p>
          <a:p>
            <a:r>
              <a:rPr lang="en-US" sz="2400" dirty="0"/>
              <a:t>Indiana Department of Natural Resources (DNR) and Jasper, Lake, LaPorte, Marshal, Newton, Porter, Starke, and St. Joseph Counties represented</a:t>
            </a:r>
          </a:p>
        </p:txBody>
      </p:sp>
    </p:spTree>
    <p:extLst>
      <p:ext uri="{BB962C8B-B14F-4D97-AF65-F5344CB8AC3E}">
        <p14:creationId xmlns:p14="http://schemas.microsoft.com/office/powerpoint/2010/main" val="3140398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48D50-EE79-4675-9626-16AA0912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Law 282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EA1E0-C464-468E-BF36-C7917A8B1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Commission’s powers include:</a:t>
            </a:r>
          </a:p>
          <a:p>
            <a:endParaRPr lang="en-US" sz="2400" dirty="0"/>
          </a:p>
          <a:p>
            <a:pPr lvl="1"/>
            <a:r>
              <a:rPr lang="en-US" sz="2400" dirty="0"/>
              <a:t>Bank stabilization</a:t>
            </a:r>
          </a:p>
          <a:p>
            <a:pPr lvl="1"/>
            <a:r>
              <a:rPr lang="en-US" sz="2400" dirty="0"/>
              <a:t>Channel reconstruction</a:t>
            </a:r>
          </a:p>
          <a:p>
            <a:pPr lvl="1"/>
            <a:r>
              <a:rPr lang="en-US" sz="2400" dirty="0"/>
              <a:t>Acquisition of land for flood storage</a:t>
            </a:r>
          </a:p>
          <a:p>
            <a:pPr lvl="1"/>
            <a:r>
              <a:rPr lang="en-US" sz="2400" dirty="0"/>
              <a:t>Construction of levies</a:t>
            </a:r>
          </a:p>
          <a:p>
            <a:pPr lvl="1"/>
            <a:r>
              <a:rPr lang="en-US" sz="2400" dirty="0"/>
              <a:t>Sediment removal and sand traps</a:t>
            </a:r>
          </a:p>
          <a:p>
            <a:pPr lvl="1"/>
            <a:r>
              <a:rPr lang="en-US" sz="2400" dirty="0"/>
              <a:t>Tree removal and construction of access roads</a:t>
            </a:r>
          </a:p>
        </p:txBody>
      </p:sp>
    </p:spTree>
    <p:extLst>
      <p:ext uri="{BB962C8B-B14F-4D97-AF65-F5344CB8AC3E}">
        <p14:creationId xmlns:p14="http://schemas.microsoft.com/office/powerpoint/2010/main" val="1269322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B883-CCF3-4331-8AAB-9F238936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Law 282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7DB21-B992-4EBC-84E2-B7A11FA4E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Approximately $3 million per year is derived from annual assessments on parcels within the basin: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$1 per farm acre</a:t>
            </a:r>
          </a:p>
          <a:p>
            <a:pPr lvl="1"/>
            <a:r>
              <a:rPr lang="en-US" sz="2400" dirty="0"/>
              <a:t>$7 per residential parcel</a:t>
            </a:r>
          </a:p>
          <a:p>
            <a:pPr lvl="1"/>
            <a:r>
              <a:rPr lang="en-US" sz="2400" dirty="0"/>
              <a:t>$50 per commercial parcel</a:t>
            </a:r>
          </a:p>
          <a:p>
            <a:pPr lvl="1"/>
            <a:r>
              <a:rPr lang="en-US" sz="2400" dirty="0"/>
              <a:t>$360 per utility or industrial parcel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i="1" dirty="0"/>
              <a:t>Counties may supplant or offset the assessments with other funds.</a:t>
            </a:r>
          </a:p>
        </p:txBody>
      </p:sp>
    </p:spTree>
    <p:extLst>
      <p:ext uri="{BB962C8B-B14F-4D97-AF65-F5344CB8AC3E}">
        <p14:creationId xmlns:p14="http://schemas.microsoft.com/office/powerpoint/2010/main" val="3547600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2E38F-78D3-4D65-82FA-4D039EBE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Law 282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B7B9E-389F-429A-9ABC-031730071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0050"/>
            <a:ext cx="10353762" cy="4602635"/>
          </a:xfrm>
        </p:spPr>
        <p:txBody>
          <a:bodyPr>
            <a:normAutofit/>
          </a:bodyPr>
          <a:lstStyle/>
          <a:p>
            <a:r>
              <a:rPr lang="en-US" sz="2400" dirty="0"/>
              <a:t>Regulating agencies (DNR, IDEM) are directed to coordinate and streamline permitting</a:t>
            </a:r>
          </a:p>
          <a:p>
            <a:pPr marL="36900" indent="0">
              <a:buNone/>
            </a:pPr>
            <a:endParaRPr lang="en-US" sz="2400" dirty="0"/>
          </a:p>
          <a:p>
            <a:r>
              <a:rPr lang="en-US" sz="2400" dirty="0"/>
              <a:t>Preferences for Indiana workers and contractors on Commission projects</a:t>
            </a:r>
          </a:p>
          <a:p>
            <a:endParaRPr lang="en-US" sz="2400" dirty="0"/>
          </a:p>
          <a:p>
            <a:r>
              <a:rPr lang="en-US" sz="2400" dirty="0"/>
              <a:t>Commission maintains the 75-foot easement on the Kankakee and Yellow River channels </a:t>
            </a:r>
            <a:r>
              <a:rPr lang="en-US" sz="2400" u="sng" dirty="0"/>
              <a:t>only</a:t>
            </a:r>
            <a:r>
              <a:rPr lang="en-US" sz="2400" b="1" dirty="0"/>
              <a:t>; </a:t>
            </a:r>
            <a:r>
              <a:rPr lang="en-US" sz="2400" dirty="0"/>
              <a:t>counties retain full rights for emergencies</a:t>
            </a:r>
          </a:p>
          <a:p>
            <a:endParaRPr lang="en-US" sz="2400" dirty="0"/>
          </a:p>
          <a:p>
            <a:r>
              <a:rPr lang="en-US" sz="2400" b="1" u="sng" dirty="0"/>
              <a:t>NO</a:t>
            </a:r>
            <a:r>
              <a:rPr lang="en-US" sz="2400" dirty="0"/>
              <a:t> eminent domain powers</a:t>
            </a:r>
          </a:p>
          <a:p>
            <a:pPr marL="36900" indent="0">
              <a:buNone/>
            </a:pPr>
            <a:endParaRPr lang="en-US" sz="2400" b="1" u="sng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85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5E93-D065-49A1-9B5D-F23A773E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QUALIFICATIONS OF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C3C58-8FCE-49F6-85B9-867905A86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Commission members are required to be experienced in one of the following:</a:t>
            </a:r>
          </a:p>
          <a:p>
            <a:endParaRPr lang="en-US" dirty="0"/>
          </a:p>
          <a:p>
            <a:pPr lvl="1"/>
            <a:r>
              <a:rPr lang="en-US" sz="2400" dirty="0"/>
              <a:t>Construction</a:t>
            </a:r>
          </a:p>
          <a:p>
            <a:pPr lvl="1"/>
            <a:r>
              <a:rPr lang="en-US" sz="2400" dirty="0"/>
              <a:t>Project management</a:t>
            </a:r>
          </a:p>
          <a:p>
            <a:pPr lvl="1"/>
            <a:r>
              <a:rPr lang="en-US" sz="2400" dirty="0"/>
              <a:t>Flood control</a:t>
            </a:r>
          </a:p>
          <a:p>
            <a:pPr lvl="1"/>
            <a:r>
              <a:rPr lang="en-US" sz="2400" dirty="0"/>
              <a:t>Drainage</a:t>
            </a:r>
          </a:p>
          <a:p>
            <a:pPr lvl="1"/>
            <a:r>
              <a:rPr lang="en-US" sz="2400" dirty="0"/>
              <a:t>Another similar professional background</a:t>
            </a:r>
          </a:p>
          <a:p>
            <a:pPr marL="450000" lvl="1" indent="0">
              <a:buNone/>
            </a:pPr>
            <a:endParaRPr lang="en-US" sz="2000" dirty="0"/>
          </a:p>
          <a:p>
            <a:pPr marL="450000" lvl="1" indent="0">
              <a:buNone/>
            </a:pPr>
            <a:r>
              <a:rPr lang="en-US" sz="2000" dirty="0"/>
              <a:t>		</a:t>
            </a:r>
            <a:r>
              <a:rPr lang="en-US" sz="2000" i="1" dirty="0"/>
              <a:t>The meanings of these terms are undefined in the statute.</a:t>
            </a:r>
            <a:endParaRPr lang="en-US" sz="2000" dirty="0"/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95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9CC813-B55C-4D84-A10B-8E620302E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COUNTIES</a:t>
            </a:r>
          </a:p>
        </p:txBody>
      </p:sp>
    </p:spTree>
    <p:extLst>
      <p:ext uri="{BB962C8B-B14F-4D97-AF65-F5344CB8AC3E}">
        <p14:creationId xmlns:p14="http://schemas.microsoft.com/office/powerpoint/2010/main" val="2834186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ED5D-E8A3-41FD-808C-4E5BA806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#1:  DO NOTHING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507B-A3E5-4637-9375-8D28488AC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endParaRPr lang="en-US" b="1" dirty="0"/>
          </a:p>
          <a:p>
            <a:endParaRPr lang="en-US" dirty="0"/>
          </a:p>
          <a:p>
            <a:r>
              <a:rPr lang="en-US" dirty="0"/>
              <a:t>Assessments go in place by operation of law on May 2021 bills</a:t>
            </a:r>
          </a:p>
          <a:p>
            <a:endParaRPr lang="en-US" dirty="0"/>
          </a:p>
          <a:p>
            <a:r>
              <a:rPr lang="en-US" dirty="0"/>
              <a:t>A county simply collects and remits funds through regular procedures</a:t>
            </a:r>
          </a:p>
          <a:p>
            <a:endParaRPr lang="en-US" dirty="0"/>
          </a:p>
          <a:p>
            <a:r>
              <a:rPr lang="en-US" dirty="0"/>
              <a:t>Likely course of several counties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293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8F24-5BB3-4650-B095-736E9450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#2:  PAY WITH OTHER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767E4-9C5D-4314-8E14-961677D1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County council can appropriate amounts equal to </a:t>
            </a:r>
            <a:r>
              <a:rPr lang="en-US" sz="2400" u="sng" dirty="0"/>
              <a:t>90%</a:t>
            </a:r>
            <a:r>
              <a:rPr lang="en-US" sz="2400" dirty="0"/>
              <a:t> of what the assessments would have raised</a:t>
            </a:r>
          </a:p>
          <a:p>
            <a:endParaRPr lang="en-US" sz="2400" dirty="0"/>
          </a:p>
          <a:p>
            <a:r>
              <a:rPr lang="en-US" sz="2400" dirty="0"/>
              <a:t>At least one county considering this option</a:t>
            </a:r>
          </a:p>
          <a:p>
            <a:endParaRPr lang="en-US" sz="2400" dirty="0"/>
          </a:p>
          <a:p>
            <a:r>
              <a:rPr lang="en-US" sz="2400" dirty="0"/>
              <a:t>Assessments would not take effect</a:t>
            </a:r>
          </a:p>
        </p:txBody>
      </p:sp>
    </p:spTree>
    <p:extLst>
      <p:ext uri="{BB962C8B-B14F-4D97-AF65-F5344CB8AC3E}">
        <p14:creationId xmlns:p14="http://schemas.microsoft.com/office/powerpoint/2010/main" val="5777335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AABA-6779-4FEA-A21E-6A4790D6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#3: MIXED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D871-C7E8-44AD-A722-8AB9ABE1A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County councils can appropriate some of their own money and adopt a reduced fee schedule</a:t>
            </a:r>
          </a:p>
          <a:p>
            <a:endParaRPr lang="en-US" sz="2400" dirty="0"/>
          </a:p>
          <a:p>
            <a:r>
              <a:rPr lang="en-US" sz="2400" dirty="0"/>
              <a:t>Requires a vote</a:t>
            </a:r>
          </a:p>
          <a:p>
            <a:endParaRPr lang="en-US" sz="2400" dirty="0"/>
          </a:p>
          <a:p>
            <a:r>
              <a:rPr lang="en-US" sz="2400" dirty="0"/>
              <a:t>After 2023, counties choosing this option can retain 10% of the fee revenue to use away from the channel</a:t>
            </a:r>
          </a:p>
          <a:p>
            <a:endParaRPr lang="en-US" sz="2400" dirty="0"/>
          </a:p>
          <a:p>
            <a:r>
              <a:rPr lang="en-US" sz="2400" dirty="0"/>
              <a:t>Counties have the remainder or 2019 and all of 2020 to consider this option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6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DE19-434E-4991-894C-E6250212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Completed during World War I</a:t>
            </a:r>
          </a:p>
        </p:txBody>
      </p:sp>
      <p:pic>
        <p:nvPicPr>
          <p:cNvPr id="3074" name="Picture 2" descr="Image result for grand kankakee marsh history">
            <a:extLst>
              <a:ext uri="{FF2B5EF4-FFF2-40B4-BE49-F238E27FC236}">
                <a16:creationId xmlns:a16="http://schemas.microsoft.com/office/drawing/2014/main" id="{E3B19FEF-5755-46BB-9032-77352A815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70" y="1690688"/>
            <a:ext cx="3886113" cy="207596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grand kankakee marsh history">
            <a:extLst>
              <a:ext uri="{FF2B5EF4-FFF2-40B4-BE49-F238E27FC236}">
                <a16:creationId xmlns:a16="http://schemas.microsoft.com/office/drawing/2014/main" id="{D9F77066-876E-4CC5-89D6-86F92103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97" y="4297108"/>
            <a:ext cx="3090337" cy="207596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grand kankakee marsh history">
            <a:extLst>
              <a:ext uri="{FF2B5EF4-FFF2-40B4-BE49-F238E27FC236}">
                <a16:creationId xmlns:a16="http://schemas.microsoft.com/office/drawing/2014/main" id="{EA2EA81B-D648-4960-8DAC-64DFBEED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14" y="1642298"/>
            <a:ext cx="3886113" cy="21727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kankakee river basin map">
            <a:extLst>
              <a:ext uri="{FF2B5EF4-FFF2-40B4-BE49-F238E27FC236}">
                <a16:creationId xmlns:a16="http://schemas.microsoft.com/office/drawing/2014/main" id="{535640C2-22D4-49A2-A364-32DAA2730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59" y="4297108"/>
            <a:ext cx="2767519" cy="207597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735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D79C-4CEA-4259-85FB-8EB8AF12F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 #4:  ADOPT HIGHER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92F87-9ECC-414D-80A5-9610E2E6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28800"/>
            <a:ext cx="10353762" cy="3962400"/>
          </a:xfrm>
        </p:spPr>
        <p:txBody>
          <a:bodyPr/>
          <a:lstStyle/>
          <a:p>
            <a:r>
              <a:rPr lang="en-US" sz="2800" dirty="0"/>
              <a:t>A county council can adopt a fee schedule that is higher than the state fee schedule</a:t>
            </a:r>
          </a:p>
          <a:p>
            <a:endParaRPr lang="en-US" sz="2800" dirty="0"/>
          </a:p>
          <a:p>
            <a:r>
              <a:rPr lang="en-US" sz="2800" dirty="0"/>
              <a:t>The county retains the difference between the two schedules</a:t>
            </a:r>
          </a:p>
          <a:p>
            <a:endParaRPr lang="en-US" sz="2800" dirty="0"/>
          </a:p>
          <a:p>
            <a:r>
              <a:rPr lang="en-US" sz="2800" dirty="0"/>
              <a:t>The county retains an additional 10% beyond the difference</a:t>
            </a:r>
          </a:p>
          <a:p>
            <a:pPr marL="369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132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9FBB0-D14A-4230-A48D-BC27E7EB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31669-9D6D-4B6C-AE3E-C4311C04B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endParaRPr lang="en-US" dirty="0">
              <a:effectLst/>
            </a:endParaRPr>
          </a:p>
          <a:p>
            <a:pPr marL="36900" indent="0">
              <a:buNone/>
            </a:pPr>
            <a:r>
              <a:rPr lang="en-US" sz="3600" i="1" dirty="0">
                <a:effectLst/>
              </a:rPr>
              <a:t>The Kankakee River Basin and Yellow River Basin Development Commission advances Northwest Indiana’s safety, economic prosperity, and quality of its natural resources.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200885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2353-5A42-4624-9924-BD7415EF1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2C602-B3DD-4F50-B568-80567E178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endParaRPr lang="en-US" dirty="0">
              <a:effectLst/>
            </a:endParaRPr>
          </a:p>
          <a:p>
            <a:pPr marL="36900" indent="0">
              <a:buNone/>
            </a:pPr>
            <a:r>
              <a:rPr lang="en-US" sz="3600" i="1" dirty="0">
                <a:effectLst/>
              </a:rPr>
              <a:t>The Kankakee River Basin and Yellow River Basin Development Commission is building a region where its residents, farms, and communities prosper in concert with one of the nation’s most unique natural environments. 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7457060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50D1-5CA4-4A8A-B2AB-28C5A5577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ENGINEERING PLAN RECOMMENDATIONS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41A58B-162F-4CAB-8B9B-03E6A3AAF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74" y="1580049"/>
            <a:ext cx="9446004" cy="5000799"/>
          </a:xfrm>
        </p:spPr>
      </p:pic>
    </p:spTree>
    <p:extLst>
      <p:ext uri="{BB962C8B-B14F-4D97-AF65-F5344CB8AC3E}">
        <p14:creationId xmlns:p14="http://schemas.microsoft.com/office/powerpoint/2010/main" val="11672438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C818-EBE5-4972-ADC4-168E855F23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COMPLETED YELLOW RIVER PILOT PROJECT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9CC3E-AB90-439C-8564-EE27A693E4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Paths forward…</a:t>
            </a:r>
          </a:p>
        </p:txBody>
      </p:sp>
    </p:spTree>
    <p:extLst>
      <p:ext uri="{BB962C8B-B14F-4D97-AF65-F5344CB8AC3E}">
        <p14:creationId xmlns:p14="http://schemas.microsoft.com/office/powerpoint/2010/main" val="10758680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0E631-84C7-47E4-A123-4E33E7392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BANK STABILIZATION AND EROSION CONTROL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03888E-D72E-4D78-8186-5B602A568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44" y="1937857"/>
            <a:ext cx="6031732" cy="4239106"/>
          </a:xfr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95635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3139-9AB3-4D38-BA2A-07A786723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YELLOW RIVER IN STARKE COUNTY SELECTED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EF309-2EA8-467D-BA87-4CF1E1375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118" y="1820411"/>
            <a:ext cx="5934270" cy="4473466"/>
          </a:xfr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86377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37BE-6B9E-4E63-BF36-DF667171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TECHNIQUES DEMONSTRATED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1FD51C-86E1-465B-81EE-9D5F7A2D4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8" y="2468379"/>
            <a:ext cx="9097347" cy="3035734"/>
          </a:xfrm>
        </p:spPr>
      </p:pic>
    </p:spTree>
    <p:extLst>
      <p:ext uri="{BB962C8B-B14F-4D97-AF65-F5344CB8AC3E}">
        <p14:creationId xmlns:p14="http://schemas.microsoft.com/office/powerpoint/2010/main" val="21163386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8C767-5519-44DE-B9C8-069E9D6E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OF YELLOW RIVER “BEFORE”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DC1C2B-369F-481D-99F3-A59D15463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75" y="1840143"/>
            <a:ext cx="7210801" cy="4166375"/>
          </a:xfr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27315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490B-FEB3-4992-8A49-264E5C25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8D2051-7037-4296-BBFD-A9F384F30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21" y="1702964"/>
            <a:ext cx="8403757" cy="4754205"/>
          </a:xfrm>
          <a:ln w="444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8000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FE568-C044-491E-A3A6-9022B3DE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CHANNEL DREDGED AND MEANDERS CUT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EE9E0B-1D7A-492A-BF09-5C5316C16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08" y="1800810"/>
            <a:ext cx="7768784" cy="4335624"/>
          </a:xfrm>
        </p:spPr>
      </p:pic>
    </p:spTree>
    <p:extLst>
      <p:ext uri="{BB962C8B-B14F-4D97-AF65-F5344CB8AC3E}">
        <p14:creationId xmlns:p14="http://schemas.microsoft.com/office/powerpoint/2010/main" val="38670898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757E-F8F1-4712-A3C5-7BADA2266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COMPLETED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D86D0C-C9EB-422E-80CE-6F503E2DE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938" y="1764121"/>
            <a:ext cx="5696124" cy="4240074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417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D2DD-1D4A-4AE8-B43C-1EC67AEB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PROJECT DURING 2018 FLOOD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E8EDEB-31F9-4C4A-B5BF-27655AE76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6" y="1730154"/>
            <a:ext cx="7641771" cy="4489291"/>
          </a:xfr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4731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167D-B4D9-49F9-939B-963571255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PROJECT, SUMMER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89E347-79A4-4418-AC31-37AC924AD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2" y="1580050"/>
            <a:ext cx="7287208" cy="4737381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9273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3E4F4-F8D9-43DB-A3FD-9472A6DA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PROJECT, WINTER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F6AE8F-DF95-4DA1-8AEA-039E919A5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05" y="1659278"/>
            <a:ext cx="5682342" cy="4589122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00533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075D-011B-4ED4-9C38-568585575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E58CE-E7F5-4D88-9F6E-394631FF3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Current located in center of channel</a:t>
            </a:r>
          </a:p>
          <a:p>
            <a:endParaRPr lang="en-US" sz="2400" dirty="0"/>
          </a:p>
          <a:p>
            <a:r>
              <a:rPr lang="en-US" sz="2400" dirty="0"/>
              <a:t>Current moved away from banks</a:t>
            </a:r>
          </a:p>
          <a:p>
            <a:endParaRPr lang="en-US" sz="2400" dirty="0"/>
          </a:p>
          <a:p>
            <a:r>
              <a:rPr lang="en-US" sz="2400" dirty="0"/>
              <a:t>Banks highly stabilized with native flora</a:t>
            </a:r>
          </a:p>
          <a:p>
            <a:endParaRPr lang="en-US" sz="2400" dirty="0"/>
          </a:p>
          <a:p>
            <a:r>
              <a:rPr lang="en-US" sz="2400" dirty="0"/>
              <a:t>Widened volume capacity</a:t>
            </a:r>
          </a:p>
        </p:txBody>
      </p:sp>
    </p:spTree>
    <p:extLst>
      <p:ext uri="{BB962C8B-B14F-4D97-AF65-F5344CB8AC3E}">
        <p14:creationId xmlns:p14="http://schemas.microsoft.com/office/powerpoint/2010/main" val="10314658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188C-1F62-44F8-84D0-EFC60EBA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ADJACENT LAND COMPARISONS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B36428-E226-40FA-9AC6-9641B3883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74" y="1690688"/>
            <a:ext cx="4497251" cy="4351338"/>
          </a:xfrm>
          <a:ln w="381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1930E4-3B92-4A3F-A6BC-88331DB75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578220" cy="43513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8886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715F8-665C-4776-AFD2-C26E01E71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AB81C-6FD0-41ED-B88B-2562FE74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25780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Reduce sediment entering the river system</a:t>
            </a:r>
          </a:p>
          <a:p>
            <a:endParaRPr lang="en-US" sz="2600" dirty="0"/>
          </a:p>
          <a:p>
            <a:r>
              <a:rPr lang="en-US" sz="2600" dirty="0"/>
              <a:t>Stabilize banks</a:t>
            </a:r>
          </a:p>
          <a:p>
            <a:endParaRPr lang="en-US" sz="2600" dirty="0"/>
          </a:p>
          <a:p>
            <a:r>
              <a:rPr lang="en-US" sz="2600" dirty="0"/>
              <a:t>Create more storage for greater volumes of water</a:t>
            </a:r>
          </a:p>
          <a:p>
            <a:endParaRPr lang="en-US" sz="2600" dirty="0"/>
          </a:p>
          <a:p>
            <a:r>
              <a:rPr lang="en-US" sz="2600" dirty="0"/>
              <a:t>Protect vital economic assets</a:t>
            </a:r>
          </a:p>
          <a:p>
            <a:endParaRPr lang="en-US" sz="2600" dirty="0"/>
          </a:p>
          <a:p>
            <a:r>
              <a:rPr lang="en-US" sz="2600" dirty="0"/>
              <a:t>Reduce human-made barriers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746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62A56-F91B-495E-8297-80C3C639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PURSUED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08AD-3C4B-465E-A243-2A053ADAF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Safety and predictability for the region’s residents and businesses</a:t>
            </a:r>
          </a:p>
          <a:p>
            <a:endParaRPr lang="en-US" sz="2400" dirty="0"/>
          </a:p>
          <a:p>
            <a:r>
              <a:rPr lang="en-US" sz="2400" dirty="0"/>
              <a:t>Successful agricultural sector</a:t>
            </a:r>
          </a:p>
          <a:p>
            <a:endParaRPr lang="en-US" sz="2400" dirty="0"/>
          </a:p>
          <a:p>
            <a:r>
              <a:rPr lang="en-US" sz="2400" dirty="0"/>
              <a:t>Improved water quality</a:t>
            </a:r>
          </a:p>
          <a:p>
            <a:endParaRPr lang="en-US" sz="2400" dirty="0"/>
          </a:p>
          <a:p>
            <a:r>
              <a:rPr lang="en-US" sz="2400" dirty="0"/>
              <a:t>Development of both economic and 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39525873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56F194-F7C2-406F-BDD1-AFDA0E14F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D5F498-5530-48AB-AC55-330558517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828801"/>
          </a:xfrm>
        </p:spPr>
        <p:txBody>
          <a:bodyPr>
            <a:normAutofit fontScale="55000" lnSpcReduction="20000"/>
          </a:bodyPr>
          <a:lstStyle/>
          <a:p>
            <a:r>
              <a:rPr lang="en-US" sz="5800" dirty="0"/>
              <a:t>Scott D. Pelath</a:t>
            </a:r>
          </a:p>
          <a:p>
            <a:r>
              <a:rPr lang="en-US" sz="5800" dirty="0"/>
              <a:t>(219) 861-7999</a:t>
            </a:r>
          </a:p>
          <a:p>
            <a:r>
              <a:rPr lang="en-US" sz="5800" dirty="0">
                <a:hlinkClick r:id="rId2"/>
              </a:rPr>
              <a:t>sdpelath@gmail.com</a:t>
            </a:r>
            <a:endParaRPr lang="en-US" sz="5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3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ECC29-5659-40B4-A3A4-203F6F1A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and Consequences Remain with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56A15-4BE0-4748-A5E3-7BD2AAD33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855" y="1896517"/>
            <a:ext cx="10601375" cy="4369334"/>
          </a:xfrm>
        </p:spPr>
        <p:txBody>
          <a:bodyPr/>
          <a:lstStyle/>
          <a:p>
            <a:r>
              <a:rPr lang="en-US" dirty="0"/>
              <a:t>Some of world’s most productive farmland</a:t>
            </a:r>
          </a:p>
          <a:p>
            <a:endParaRPr lang="en-US" dirty="0"/>
          </a:p>
          <a:p>
            <a:r>
              <a:rPr lang="en-US" dirty="0"/>
              <a:t>Communities grew and prospered on drier land</a:t>
            </a:r>
          </a:p>
          <a:p>
            <a:endParaRPr lang="en-US" dirty="0"/>
          </a:p>
          <a:p>
            <a:r>
              <a:rPr lang="en-US" dirty="0"/>
              <a:t>Land generates wealth for local, regional, and state economies</a:t>
            </a:r>
          </a:p>
          <a:p>
            <a:endParaRPr lang="en-US" dirty="0"/>
          </a:p>
          <a:p>
            <a:r>
              <a:rPr lang="en-US" dirty="0"/>
              <a:t>Taxes generated support schools, roads, and public services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Image result for corn field">
            <a:extLst>
              <a:ext uri="{FF2B5EF4-FFF2-40B4-BE49-F238E27FC236}">
                <a16:creationId xmlns:a16="http://schemas.microsoft.com/office/drawing/2014/main" id="{4CA819E5-EA15-4F60-9891-4A864595B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87" y="1557317"/>
            <a:ext cx="1566322" cy="1042316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knox indiana">
            <a:extLst>
              <a:ext uri="{FF2B5EF4-FFF2-40B4-BE49-F238E27FC236}">
                <a16:creationId xmlns:a16="http://schemas.microsoft.com/office/drawing/2014/main" id="{A8A4CAC4-4D27-42E8-8C71-B03A1CC9A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87" y="2637484"/>
            <a:ext cx="1367285" cy="9098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economy indiana">
            <a:extLst>
              <a:ext uri="{FF2B5EF4-FFF2-40B4-BE49-F238E27FC236}">
                <a16:creationId xmlns:a16="http://schemas.microsoft.com/office/drawing/2014/main" id="{D6F42130-DB79-4832-8C98-CFFF519B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775" y="3429000"/>
            <a:ext cx="1349526" cy="10806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laporte county courthouse">
            <a:extLst>
              <a:ext uri="{FF2B5EF4-FFF2-40B4-BE49-F238E27FC236}">
                <a16:creationId xmlns:a16="http://schemas.microsoft.com/office/drawing/2014/main" id="{959087FD-FE50-45E0-B4F9-81C82E518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64" y="4843169"/>
            <a:ext cx="2333037" cy="12901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10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93700</TotalTime>
  <Words>1096</Words>
  <Application>Microsoft Office PowerPoint</Application>
  <PresentationFormat>Widescreen</PresentationFormat>
  <Paragraphs>239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Arial</vt:lpstr>
      <vt:lpstr>Calisto MT</vt:lpstr>
      <vt:lpstr>Wingdings 2</vt:lpstr>
      <vt:lpstr>Slate</vt:lpstr>
      <vt:lpstr>THE FUTURE OF THE KANKAKEE RIVER BASIN</vt:lpstr>
      <vt:lpstr>KANKAKEE RIVER BASIN</vt:lpstr>
      <vt:lpstr>KANKAKEE RIVER BASIN PROFILE </vt:lpstr>
      <vt:lpstr>“Everglades of the North”</vt:lpstr>
      <vt:lpstr>GRAND KANKAKEE MARSH</vt:lpstr>
      <vt:lpstr>Grand Kankakee Marsh</vt:lpstr>
      <vt:lpstr>Drainage Completed during World War I</vt:lpstr>
      <vt:lpstr>CHANNEL DREDGED AND MEANDERS CUT</vt:lpstr>
      <vt:lpstr>Outcomes and Consequences Remain with Us</vt:lpstr>
      <vt:lpstr>Outcomes and Consequences Remain with Us</vt:lpstr>
      <vt:lpstr>FLOOD OF FEBRUARY 2018</vt:lpstr>
      <vt:lpstr>FLOOD IMAGES (2018)</vt:lpstr>
      <vt:lpstr>FLOOD IMAGES (2018)</vt:lpstr>
      <vt:lpstr>FLOOD IMAGES (2018)</vt:lpstr>
      <vt:lpstr>FLOOD IMAGES (2018)</vt:lpstr>
      <vt:lpstr>Kankakee Floodplains</vt:lpstr>
      <vt:lpstr>MORE WATER IN THE SYSTEM</vt:lpstr>
      <vt:lpstr>THE RIVER IS RISING</vt:lpstr>
      <vt:lpstr>THE DILEMMAS</vt:lpstr>
      <vt:lpstr>WHAT CONTRIBUTES WATER TO RIVERS?</vt:lpstr>
      <vt:lpstr>RAIN</vt:lpstr>
      <vt:lpstr>SNOWMELT</vt:lpstr>
      <vt:lpstr>DRAINAGE DITCHES</vt:lpstr>
      <vt:lpstr>FIELD RUNOFF</vt:lpstr>
      <vt:lpstr>ASPHALT RUNOFF</vt:lpstr>
      <vt:lpstr>WASTEWATER</vt:lpstr>
      <vt:lpstr>MORE WATER AND MORE SAND LEAD TO:</vt:lpstr>
      <vt:lpstr>A TRIP DOWN THE KANKAKEE AND YELLOW RIVERS</vt:lpstr>
      <vt:lpstr>Kankakee Headwaters</vt:lpstr>
      <vt:lpstr>Modest Beginnings</vt:lpstr>
      <vt:lpstr>Pokagon Band Property</vt:lpstr>
      <vt:lpstr>Marsh Remnants</vt:lpstr>
      <vt:lpstr>Returning Marsh Behaviors</vt:lpstr>
      <vt:lpstr>Original Meanders Visible</vt:lpstr>
      <vt:lpstr>Heavier Sediment in Main Channel</vt:lpstr>
      <vt:lpstr>WATER STORAGE NOT PLANNED </vt:lpstr>
      <vt:lpstr>BANK PROBLEMS ARISE</vt:lpstr>
      <vt:lpstr>Yellow River</vt:lpstr>
      <vt:lpstr>Severe Yellow River Erosion</vt:lpstr>
      <vt:lpstr>Sand Dunes Form Yellow River Banks</vt:lpstr>
      <vt:lpstr>Yellow River Current Along Banks</vt:lpstr>
      <vt:lpstr>Drainage Adds Sediment</vt:lpstr>
      <vt:lpstr>Heavy Sediment Loads</vt:lpstr>
      <vt:lpstr>Problem Trees Inaccessible</vt:lpstr>
      <vt:lpstr>Sediment from Yellow Enters Kankakee</vt:lpstr>
      <vt:lpstr>Human Barriers</vt:lpstr>
      <vt:lpstr>Sediment and Bank Failures Worsen</vt:lpstr>
      <vt:lpstr>Sediment Continues to Enter Downstream</vt:lpstr>
      <vt:lpstr>Bank Failures Continue</vt:lpstr>
      <vt:lpstr>High Bank Grades Contribute to Erosion</vt:lpstr>
      <vt:lpstr>WATER BREAKS THROUGH BANKS</vt:lpstr>
      <vt:lpstr>TOUGH MEANS TO REINFORCE BANKS</vt:lpstr>
      <vt:lpstr>CONTINUING BANK FAILURES</vt:lpstr>
      <vt:lpstr>Lake and Newton Counties</vt:lpstr>
      <vt:lpstr>More Human Barriers</vt:lpstr>
      <vt:lpstr>Ice Impacts</vt:lpstr>
      <vt:lpstr>Downstream</vt:lpstr>
      <vt:lpstr>LaSalle Fish and Wildlife Area</vt:lpstr>
      <vt:lpstr>“The Indiana Trash Collector”</vt:lpstr>
      <vt:lpstr>LIVING IN THE SOLUTION</vt:lpstr>
      <vt:lpstr>Public Law 282 (2019)</vt:lpstr>
      <vt:lpstr>Public Law 282 (cont.)</vt:lpstr>
      <vt:lpstr>Public Law 282 (cont.)</vt:lpstr>
      <vt:lpstr>Public Law 282 (cont.)</vt:lpstr>
      <vt:lpstr>QUALIFICATIONS OF MEMBERS</vt:lpstr>
      <vt:lpstr>OPTIONS FOR COUNTIES</vt:lpstr>
      <vt:lpstr>OPTION #1:  DO NOTHING</vt:lpstr>
      <vt:lpstr>OPTION #2:  PAY WITH OTHER FUNDS</vt:lpstr>
      <vt:lpstr>OPTION #3: MIXED FUNDING</vt:lpstr>
      <vt:lpstr>OPTION #4:  ADOPT HIGHER FEES</vt:lpstr>
      <vt:lpstr>MISSION</vt:lpstr>
      <vt:lpstr>VISION</vt:lpstr>
      <vt:lpstr>ENGINEERING PLAN RECOMMENDATIONS</vt:lpstr>
      <vt:lpstr>COMPLETED YELLOW RIVER PILOT PROJECT </vt:lpstr>
      <vt:lpstr>BANK STABILIZATION AND EROSION CONTROL</vt:lpstr>
      <vt:lpstr>YELLOW RIVER IN STARKE COUNTY SELECTED</vt:lpstr>
      <vt:lpstr>TECHNIQUES DEMONSTRATED</vt:lpstr>
      <vt:lpstr>SECTION OF YELLOW RIVER “BEFORE”</vt:lpstr>
      <vt:lpstr>CONSTRUCTION</vt:lpstr>
      <vt:lpstr>CONSTRUCTION COMPLETED</vt:lpstr>
      <vt:lpstr>PILOT PROJECT DURING 2018 FLOOD</vt:lpstr>
      <vt:lpstr>PILOT PROJECT, SUMMER 2018</vt:lpstr>
      <vt:lpstr>PILOT PROJECT, WINTER 2019</vt:lpstr>
      <vt:lpstr>RESULTS</vt:lpstr>
      <vt:lpstr>ADJACENT LAND COMPARISONS</vt:lpstr>
      <vt:lpstr>LONG-TERM GOALS</vt:lpstr>
      <vt:lpstr>PURSUED OUTCOMES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THE KANKAKEE RIVER BASIN</dc:title>
  <dc:creator>Scott Pelath</dc:creator>
  <cp:lastModifiedBy>Scott Pelath</cp:lastModifiedBy>
  <cp:revision>112</cp:revision>
  <dcterms:created xsi:type="dcterms:W3CDTF">2019-05-09T19:26:28Z</dcterms:created>
  <dcterms:modified xsi:type="dcterms:W3CDTF">2019-08-19T20:56:35Z</dcterms:modified>
</cp:coreProperties>
</file>